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76" r:id="rId2"/>
    <p:sldId id="284" r:id="rId3"/>
    <p:sldId id="296" r:id="rId4"/>
    <p:sldId id="304" r:id="rId5"/>
    <p:sldId id="326" r:id="rId6"/>
    <p:sldId id="327" r:id="rId7"/>
    <p:sldId id="325" r:id="rId8"/>
    <p:sldId id="328" r:id="rId9"/>
    <p:sldId id="305" r:id="rId10"/>
    <p:sldId id="286" r:id="rId11"/>
    <p:sldId id="285" r:id="rId12"/>
    <p:sldId id="297" r:id="rId13"/>
    <p:sldId id="289" r:id="rId14"/>
    <p:sldId id="287" r:id="rId15"/>
    <p:sldId id="288" r:id="rId16"/>
    <p:sldId id="298" r:id="rId17"/>
    <p:sldId id="278" r:id="rId18"/>
    <p:sldId id="307" r:id="rId19"/>
    <p:sldId id="308" r:id="rId20"/>
    <p:sldId id="324" r:id="rId21"/>
    <p:sldId id="319" r:id="rId22"/>
    <p:sldId id="314" r:id="rId23"/>
    <p:sldId id="315" r:id="rId24"/>
    <p:sldId id="290" r:id="rId25"/>
    <p:sldId id="317" r:id="rId26"/>
    <p:sldId id="322" r:id="rId27"/>
    <p:sldId id="323" r:id="rId28"/>
    <p:sldId id="293" r:id="rId29"/>
    <p:sldId id="309" r:id="rId30"/>
    <p:sldId id="321" r:id="rId31"/>
    <p:sldId id="295" r:id="rId32"/>
    <p:sldId id="294" r:id="rId33"/>
    <p:sldId id="299" r:id="rId34"/>
    <p:sldId id="282" r:id="rId35"/>
    <p:sldId id="279" r:id="rId36"/>
    <p:sldId id="301" r:id="rId37"/>
    <p:sldId id="268" r:id="rId38"/>
    <p:sldId id="302" r:id="rId39"/>
    <p:sldId id="280" r:id="rId40"/>
    <p:sldId id="316" r:id="rId41"/>
    <p:sldId id="283" r:id="rId42"/>
    <p:sldId id="281" r:id="rId43"/>
    <p:sldId id="291" r:id="rId44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9" autoAdjust="0"/>
    <p:restoredTop sz="96619" autoAdjust="0"/>
  </p:normalViewPr>
  <p:slideViewPr>
    <p:cSldViewPr>
      <p:cViewPr varScale="1">
        <p:scale>
          <a:sx n="98" d="100"/>
          <a:sy n="98" d="100"/>
        </p:scale>
        <p:origin x="102" y="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David Carbonel – IT Architect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863359" y="2524569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769753" y="1610255"/>
            <a:ext cx="5610559" cy="3019142"/>
            <a:chOff x="1557908" y="6212"/>
            <a:chExt cx="9073008" cy="523845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05892" y="6212"/>
              <a:ext cx="432047" cy="126206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75203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</a:t>
            </a:r>
            <a:r>
              <a:rPr lang="fr-FR" dirty="0" smtClean="0"/>
              <a:t>ntelligence </a:t>
            </a:r>
            <a:r>
              <a:rPr lang="fr-FR" dirty="0"/>
              <a:t>–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0" y="1004756"/>
            <a:ext cx="3711178" cy="49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923928" y="1628800"/>
            <a:ext cx="51978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371883" y="2623273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 &amp; Applications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smtClean="0">
                <a:solidFill>
                  <a:schemeClr val="tx1"/>
                </a:solidFill>
              </a:rPr>
              <a:t>Human Defined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Solving - Solutions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56177" y="4536997"/>
            <a:ext cx="2664296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Deep Learning</a:t>
              </a:r>
              <a:endParaRPr lang="en-GB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8"/>
            <a:ext cx="3002415" cy="1042045"/>
            <a:chOff x="8830715" y="4804620"/>
            <a:chExt cx="2943706" cy="1389029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984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Modelling/Simulation/Calculus</a:t>
              </a:r>
              <a:endParaRPr lang="en-GB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9545" y="4479722"/>
            <a:ext cx="2650161" cy="1351150"/>
            <a:chOff x="8830716" y="4804620"/>
            <a:chExt cx="2100734" cy="677556"/>
          </a:xfrm>
        </p:grpSpPr>
        <p:sp>
          <p:nvSpPr>
            <p:cNvPr id="151" name="Rectangle 150"/>
            <p:cNvSpPr/>
            <p:nvPr/>
          </p:nvSpPr>
          <p:spPr>
            <a:xfrm>
              <a:off x="8830716" y="5003724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Genetic Algorithm</a:t>
              </a:r>
              <a:endParaRPr lang="en-GB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170420" y="1757785"/>
            <a:ext cx="2650052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Expert System</a:t>
              </a:r>
              <a:endParaRPr lang="en-GB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GB" sz="6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David Carbonel</a:t>
            </a:r>
          </a:p>
          <a:p>
            <a:r>
              <a:rPr lang="en-GB" dirty="0" smtClean="0"/>
              <a:t>Volvo Group IT 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Artificial Intelligence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20/11/2018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David Carbonel</a:t>
            </a:r>
          </a:p>
          <a:p>
            <a:r>
              <a:rPr lang="en-GB" dirty="0" smtClean="0"/>
              <a:t>Volvo Group IT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Artificial Intelligence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20/11/2018</a:t>
            </a:r>
            <a:endParaRPr lang="en-GB" sz="1600" dirty="0"/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GB" dirty="0" smtClean="0"/>
              <a:t>Mathematical Background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1052736"/>
            <a:ext cx="50331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Nature’s </a:t>
            </a:r>
            <a:r>
              <a:rPr lang="en-GB" dirty="0" smtClean="0"/>
              <a:t>A</a:t>
            </a:r>
            <a:r>
              <a:rPr lang="en-GB" dirty="0" smtClean="0"/>
              <a:t>lgorithms for Learning And Prospering in a Complex World</a:t>
            </a:r>
          </a:p>
          <a:p>
            <a:endParaRPr lang="en-GB" dirty="0" smtClean="0"/>
          </a:p>
          <a:p>
            <a:r>
              <a:rPr lang="en-GB" dirty="0" smtClean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Image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Text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</a:t>
            </a:r>
            <a:r>
              <a:rPr lang="en-GB" dirty="0" smtClean="0"/>
              <a:t>udio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V</a:t>
            </a:r>
            <a:r>
              <a:rPr lang="en-GB" dirty="0" smtClean="0"/>
              <a:t>ideo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</a:t>
            </a:r>
            <a:r>
              <a:rPr lang="en-GB" dirty="0"/>
              <a:t>ata </a:t>
            </a:r>
            <a:r>
              <a:rPr lang="en-GB" dirty="0" smtClean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Data generation</a:t>
            </a:r>
          </a:p>
          <a:p>
            <a:r>
              <a:rPr lang="en-GB" dirty="0" smtClean="0"/>
              <a:t>As long as we are able to define a lost 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Machine Learning –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Implications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 &amp;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allAtOnce" animBg="1"/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Machine Learning –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Machine </a:t>
            </a:r>
            <a:r>
              <a:rPr lang="fr-FR" dirty="0" err="1"/>
              <a:t>Leaning</a:t>
            </a:r>
            <a:r>
              <a:rPr lang="fr-FR" dirty="0"/>
              <a:t> – </a:t>
            </a:r>
            <a:r>
              <a:rPr lang="fr-FR" dirty="0" err="1"/>
              <a:t>Problem</a:t>
            </a:r>
            <a:r>
              <a:rPr lang="fr-FR" dirty="0"/>
              <a:t> type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5" y="4767775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endParaRPr lang="en-US" dirty="0"/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5721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Convolution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70482"/>
            <a:ext cx="2386608" cy="27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447596" y="4671950"/>
            <a:ext cx="5651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network have proved high</a:t>
            </a:r>
          </a:p>
          <a:p>
            <a:r>
              <a:rPr lang="en-US" dirty="0" err="1"/>
              <a:t>efficency</a:t>
            </a:r>
            <a:r>
              <a:rPr lang="en-US" dirty="0"/>
              <a:t> in image processing image data by</a:t>
            </a:r>
          </a:p>
          <a:p>
            <a:r>
              <a:rPr lang="en-US" dirty="0"/>
              <a:t>making the of the 2D nature of pictures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" y="836712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sz="2400" dirty="0"/>
              <a:t>Convolution Neural Network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Recurrent</a:t>
            </a:r>
            <a:r>
              <a:rPr lang="fr-FR" dirty="0"/>
              <a:t> Neural Networks</a:t>
            </a:r>
            <a:endParaRPr lang="en-US" dirty="0"/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81235"/>
              </p:ext>
            </p:extLst>
          </p:nvPr>
        </p:nvGraphicFramePr>
        <p:xfrm>
          <a:off x="6160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26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Cute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15174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77365" y="822190"/>
            <a:ext cx="8498204" cy="5256584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49148"/>
                <a:ext cx="9073007" cy="4968553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908720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221855" y="1842801"/>
            <a:ext cx="6806529" cy="3261730"/>
            <a:chOff x="2148440" y="1484784"/>
            <a:chExt cx="6806529" cy="326173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148440" y="1609413"/>
              <a:ext cx="1355965" cy="7450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763138" y="2871045"/>
              <a:ext cx="559070" cy="39198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322208" y="2655303"/>
              <a:ext cx="202676" cy="64489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3150559" y="3263033"/>
              <a:ext cx="179146" cy="55902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246518" y="3680621"/>
              <a:ext cx="641299" cy="18389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763139" y="2595940"/>
              <a:ext cx="618431" cy="30605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7007" y="3362506"/>
              <a:ext cx="605214" cy="2652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524884" y="2655303"/>
              <a:ext cx="372676" cy="101337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9709" y="3646025"/>
              <a:ext cx="1009015" cy="2528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918785" y="3260210"/>
              <a:ext cx="455673" cy="64388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374458" y="3269248"/>
              <a:ext cx="339307" cy="3684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918724" y="3637733"/>
              <a:ext cx="795041" cy="261098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227584" y="2567501"/>
              <a:ext cx="146874" cy="70174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227584" y="2567501"/>
              <a:ext cx="594221" cy="563544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374458" y="3131044"/>
              <a:ext cx="447347" cy="1382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821805" y="3131044"/>
              <a:ext cx="416122" cy="41150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713765" y="3542545"/>
              <a:ext cx="524162" cy="9519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237927" y="2981244"/>
              <a:ext cx="502219" cy="56130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237927" y="3542545"/>
              <a:ext cx="251109" cy="524782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4973649" y="3270196"/>
              <a:ext cx="400809" cy="2999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522221" y="2564993"/>
              <a:ext cx="705364" cy="15302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522221" y="2718019"/>
              <a:ext cx="111142" cy="341889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97560" y="2718019"/>
              <a:ext cx="624662" cy="90634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703142" y="2502705"/>
              <a:ext cx="819079" cy="24626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298988" y="3923860"/>
              <a:ext cx="1627322" cy="673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2157131" y="1611724"/>
              <a:ext cx="606008" cy="1259322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2157131" y="3161991"/>
              <a:ext cx="836037" cy="70252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763138" y="2871045"/>
              <a:ext cx="306041" cy="9335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668196" y="1642671"/>
              <a:ext cx="729707" cy="66664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397903" y="1611724"/>
              <a:ext cx="829682" cy="95327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397903" y="1609413"/>
              <a:ext cx="124318" cy="110860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329704" y="3261894"/>
              <a:ext cx="567856" cy="375839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227584" y="2432150"/>
              <a:ext cx="791130" cy="16379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5821805" y="2582809"/>
              <a:ext cx="305749" cy="5482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6392934" y="2587157"/>
              <a:ext cx="347212" cy="4250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6687739" y="2998405"/>
              <a:ext cx="142185" cy="3544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6237927" y="2552521"/>
              <a:ext cx="0" cy="9221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713765" y="3637733"/>
              <a:ext cx="775271" cy="4295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918785" y="3892913"/>
              <a:ext cx="1570251" cy="17441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4786510" y="3514740"/>
              <a:ext cx="139800" cy="40912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6740146" y="2684408"/>
              <a:ext cx="1225503" cy="32778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7137743" y="3352309"/>
              <a:ext cx="682805" cy="23156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6436629" y="3829690"/>
              <a:ext cx="222927" cy="25479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6185520" y="3559706"/>
              <a:ext cx="379419" cy="5709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6412341" y="2088360"/>
              <a:ext cx="802996" cy="22605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6357147" y="1609414"/>
              <a:ext cx="599080" cy="61038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7918339" y="1643613"/>
              <a:ext cx="242407" cy="74176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8311409" y="2749110"/>
              <a:ext cx="643560" cy="4530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7820548" y="2771141"/>
              <a:ext cx="255488" cy="59660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6751387" y="2992508"/>
              <a:ext cx="1069162" cy="343172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6740146" y="2088359"/>
              <a:ext cx="475190" cy="89288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7215336" y="2119306"/>
              <a:ext cx="789736" cy="367982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7215336" y="1604781"/>
              <a:ext cx="95873" cy="48357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7029028" y="3833521"/>
              <a:ext cx="1869815" cy="91080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2148440" y="4117867"/>
              <a:ext cx="844728" cy="6286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5166657" y="1484784"/>
              <a:ext cx="454394" cy="109438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8311409" y="1975992"/>
              <a:ext cx="643560" cy="4717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7820548" y="3335680"/>
              <a:ext cx="1130703" cy="129686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6514843" y="4080613"/>
              <a:ext cx="2440126" cy="64655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76872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22925" y="3371453"/>
              <a:ext cx="750673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221088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42849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7002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Data </a:t>
            </a:r>
            <a:r>
              <a:rPr lang="fr-FR" dirty="0" err="1"/>
              <a:t>Generation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24269" cy="4392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Singularity</a:t>
            </a:r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951404"/>
            <a:ext cx="5721823" cy="28803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1871974"/>
            <a:ext cx="5738058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5" name="Picture 14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0" y="1268759"/>
            <a:ext cx="4609289" cy="3456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06" y="1263746"/>
            <a:ext cx="3968718" cy="1997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1" y="3360914"/>
            <a:ext cx="3508087" cy="263106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1268760"/>
            <a:ext cx="4752528" cy="4313422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3768" y="1700808"/>
            <a:ext cx="2304256" cy="230425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55167" y="1988840"/>
            <a:ext cx="652537" cy="2839306"/>
          </a:xfrm>
          <a:prstGeom prst="ellipse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/>
        </p:nvSpPr>
        <p:spPr>
          <a:xfrm>
            <a:off x="2483768" y="3284984"/>
            <a:ext cx="2232248" cy="1800200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943015" y="1334296"/>
            <a:ext cx="2858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Is there a red circle in</a:t>
            </a:r>
          </a:p>
          <a:p>
            <a:r>
              <a:rPr lang="en-GB" dirty="0" smtClean="0"/>
              <a:t>this picture ?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8088846" y="3247829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3" name="Freeform 122"/>
          <p:cNvSpPr>
            <a:spLocks noEditPoints="1"/>
          </p:cNvSpPr>
          <p:nvPr/>
        </p:nvSpPr>
        <p:spPr bwMode="auto">
          <a:xfrm>
            <a:off x="5974658" y="3247829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53" name="Rectangle 52"/>
          <p:cNvSpPr/>
          <p:nvPr/>
        </p:nvSpPr>
        <p:spPr>
          <a:xfrm>
            <a:off x="6469520" y="3213973"/>
            <a:ext cx="157596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2700000">
            <a:off x="1738536" y="2473013"/>
            <a:ext cx="914400" cy="914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8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78" y="2271716"/>
            <a:ext cx="3847619" cy="3847619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0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Turing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11762</TotalTime>
  <Words>928</Words>
  <Application>Microsoft Office PowerPoint</Application>
  <PresentationFormat>On-screen Show (4:3)</PresentationFormat>
  <Paragraphs>336</Paragraphs>
  <Slides>43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NATURAL INTELLIGENCE</vt:lpstr>
      <vt:lpstr>NATURAL INTELLIGENCE</vt:lpstr>
      <vt:lpstr>NATURAL INTELLIGENCE</vt:lpstr>
      <vt:lpstr>Human vs Machine problem solving</vt:lpstr>
      <vt:lpstr>Human vs Machine problem solving</vt:lpstr>
      <vt:lpstr>The Turing Test</vt:lpstr>
      <vt:lpstr>What is Artificial Intelligence ?</vt:lpstr>
      <vt:lpstr>What is Artificial Intelligence ?</vt:lpstr>
      <vt:lpstr>ARTIFICIAL INTELLIGENCE</vt:lpstr>
      <vt:lpstr>Artificial Intelligence – Algorithm </vt:lpstr>
      <vt:lpstr>Artificial Intelligence - History</vt:lpstr>
      <vt:lpstr>Artificial Intelligence - History</vt:lpstr>
      <vt:lpstr>ARTIFICIAL INTELLIGENCE</vt:lpstr>
      <vt:lpstr>Problem Solving - Solutions</vt:lpstr>
      <vt:lpstr>Mathematical Background</vt:lpstr>
      <vt:lpstr>Artificial Intelligence – Machine Learning – Cost Function</vt:lpstr>
      <vt:lpstr>Artificial Intelligence – Machine Learning – Cost Function</vt:lpstr>
      <vt:lpstr>PowerPoint Presentation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Artificial Intelligence – Dimension Reduction</vt:lpstr>
      <vt:lpstr>Artificial Intelligence – Dimension Reduction</vt:lpstr>
      <vt:lpstr>Artificial Intelligence – Generative Adversarial Networks</vt:lpstr>
      <vt:lpstr>Artificiel Intelligence – Data Generation</vt:lpstr>
      <vt:lpstr>ARTIFICIAL INTELLIGENCE</vt:lpstr>
      <vt:lpstr>Artificial Intelligence PowerPoint Template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Artificiel Intelligence – GPU Acceleration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Carbonel David</cp:lastModifiedBy>
  <cp:revision>238</cp:revision>
  <dcterms:created xsi:type="dcterms:W3CDTF">2013-09-12T13:05:01Z</dcterms:created>
  <dcterms:modified xsi:type="dcterms:W3CDTF">2018-11-23T14:51:54Z</dcterms:modified>
</cp:coreProperties>
</file>